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omments/modernComment_104_1B814CCF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88" r:id="rId6"/>
    <p:sldId id="315" r:id="rId7"/>
    <p:sldId id="303" r:id="rId8"/>
    <p:sldId id="308" r:id="rId9"/>
    <p:sldId id="310" r:id="rId10"/>
    <p:sldId id="300" r:id="rId11"/>
    <p:sldId id="293" r:id="rId12"/>
    <p:sldId id="268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C91041-8DFD-3D18-1520-BBFF811CB0A2}" name="Lewis, Grace" initials="GL" userId="S::Grace.Lewis@strand.com::00c3eae6-58ed-4c2e-9ee7-c56951585a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5FB"/>
    <a:srgbClr val="DCEBF7"/>
    <a:srgbClr val="76B3E1"/>
    <a:srgbClr val="DDDFED"/>
    <a:srgbClr val="7A81BB"/>
    <a:srgbClr val="458075"/>
    <a:srgbClr val="D0DFDC"/>
    <a:srgbClr val="A8AA31"/>
    <a:srgbClr val="E9E9CB"/>
    <a:srgbClr val="898A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modernComment_104_1B814CC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1F72BCC-D396-4492-A270-2F63860E8DE5}" authorId="{ECC91041-8DFD-3D18-1520-BBFF811CB0A2}" created="2024-10-25T13:17:15.64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61458639" sldId="260"/>
      <ac:spMk id="28" creationId="{9031D3E5-D32E-DF92-590E-5245525F1008}"/>
      <ac:txMk cp="32">
        <ac:context len="156" hash="180892953"/>
      </ac:txMk>
    </ac:txMkLst>
    <p188:pos x="890984" y="1115242"/>
    <p188:txBody>
      <a:bodyPr/>
      <a:lstStyle/>
      <a:p>
        <a:r>
          <a:rPr lang="en-US"/>
          <a:t>Do we still call draft?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C621FE9-74DD-48E6-A9EA-178F608D2C77}"/>
              </a:ext>
            </a:extLst>
          </p:cNvPr>
          <p:cNvSpPr/>
          <p:nvPr userDrawn="1"/>
        </p:nvSpPr>
        <p:spPr>
          <a:xfrm>
            <a:off x="508000" y="927100"/>
            <a:ext cx="11176000" cy="2520950"/>
          </a:xfrm>
          <a:prstGeom prst="rect">
            <a:avLst/>
          </a:prstGeom>
          <a:solidFill>
            <a:srgbClr val="76B3E1"/>
          </a:solidFill>
          <a:ln>
            <a:solidFill>
              <a:srgbClr val="76B3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9A2430-064B-434A-A141-A678EE722AC5}"/>
              </a:ext>
            </a:extLst>
          </p:cNvPr>
          <p:cNvSpPr txBox="1"/>
          <p:nvPr userDrawn="1"/>
        </p:nvSpPr>
        <p:spPr>
          <a:xfrm>
            <a:off x="692023" y="388647"/>
            <a:ext cx="39466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Strand Associates, Inc.</a:t>
            </a:r>
            <a:r>
              <a:rPr 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(     )</a:t>
            </a:r>
            <a:endParaRPr lang="en-US" sz="26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905341CA-20CB-4334-BBC2-F7D6E3E882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8000" y="3706813"/>
            <a:ext cx="8812783" cy="9747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rgbClr val="898A8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Client Name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Date (Month Day, Year)</a:t>
            </a:r>
          </a:p>
        </p:txBody>
      </p:sp>
      <p:sp>
        <p:nvSpPr>
          <p:cNvPr id="7" name="Picture Placeholder 19">
            <a:extLst>
              <a:ext uri="{FF2B5EF4-FFF2-40B4-BE49-F238E27FC236}">
                <a16:creationId xmlns:a16="http://schemas.microsoft.com/office/drawing/2014/main" id="{1E4DAB66-CBCD-482F-B935-3629A3F964D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407145" y="3701162"/>
            <a:ext cx="2276855" cy="974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client logo here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6812CB05-BA3A-4079-8CCF-0186A98820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7480" y="1457325"/>
            <a:ext cx="10857040" cy="7985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Insert Presentation Title Here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D0DF9EA-9B77-4EDA-A9AE-8FE49E40B8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743" y="539129"/>
            <a:ext cx="457199" cy="25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87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rence 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905341CA-20CB-4334-BBC2-F7D6E3E882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8000" y="3706813"/>
            <a:ext cx="8812783" cy="9747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9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First Last, P.E., Strand Associates, Inc.</a:t>
            </a:r>
            <a:r>
              <a:rPr kumimoji="0" lang="en-US" sz="1600" b="1" i="0" u="none" strike="noStrike" kern="1200" cap="none" spc="0" normalizeH="0" baseline="30000" noProof="0" dirty="0">
                <a:ln>
                  <a:noFill/>
                </a:ln>
                <a:solidFill>
                  <a:srgbClr val="898A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®</a:t>
            </a:r>
            <a:endParaRPr lang="en-US" dirty="0"/>
          </a:p>
        </p:txBody>
      </p:sp>
      <p:sp>
        <p:nvSpPr>
          <p:cNvPr id="7" name="Picture Placeholder 19">
            <a:extLst>
              <a:ext uri="{FF2B5EF4-FFF2-40B4-BE49-F238E27FC236}">
                <a16:creationId xmlns:a16="http://schemas.microsoft.com/office/drawing/2014/main" id="{1E4DAB66-CBCD-482F-B935-3629A3F964D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407145" y="3701162"/>
            <a:ext cx="2276855" cy="974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client logo here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6812CB05-BA3A-4079-8CCF-0186A988209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7480" y="1457325"/>
            <a:ext cx="10857040" cy="7985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Insert Presentation Title Here</a:t>
            </a:r>
          </a:p>
        </p:txBody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3853B1CA-F41F-4276-9DFA-9476D6689E4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4350" y="225268"/>
            <a:ext cx="8312150" cy="34622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Conference Name</a:t>
            </a:r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2C3BF700-EC7C-42B8-A86D-5040C3F9B0F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4096" y="538322"/>
            <a:ext cx="8312150" cy="34622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rgbClr val="898A8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Date (Month Day, Year)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4C59D6-3D5B-4A12-86C1-4B39187470E3}"/>
              </a:ext>
            </a:extLst>
          </p:cNvPr>
          <p:cNvSpPr/>
          <p:nvPr userDrawn="1"/>
        </p:nvSpPr>
        <p:spPr>
          <a:xfrm>
            <a:off x="1330496" y="6494232"/>
            <a:ext cx="104424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i="1" dirty="0">
                <a:solidFill>
                  <a:srgbClr val="76B3E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content of this presentation is not to be downloaded, copied, used, or otherwise transmitted without the prior consent of Strand Associates, Inc.</a:t>
            </a:r>
            <a:r>
              <a:rPr lang="en-US" sz="1200" baseline="30000" dirty="0">
                <a:solidFill>
                  <a:srgbClr val="76B3E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®</a:t>
            </a:r>
            <a:endParaRPr lang="en-US" sz="1200" i="1" dirty="0">
              <a:solidFill>
                <a:srgbClr val="76B3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6E1DF9-2CAC-425C-A1C8-5E23B6F29B0F}"/>
              </a:ext>
            </a:extLst>
          </p:cNvPr>
          <p:cNvSpPr/>
          <p:nvPr userDrawn="1"/>
        </p:nvSpPr>
        <p:spPr>
          <a:xfrm>
            <a:off x="508000" y="927100"/>
            <a:ext cx="11176000" cy="2520950"/>
          </a:xfrm>
          <a:prstGeom prst="rect">
            <a:avLst/>
          </a:prstGeom>
          <a:solidFill>
            <a:srgbClr val="76B3E1"/>
          </a:solidFill>
          <a:ln>
            <a:solidFill>
              <a:srgbClr val="76B3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C3F7E80-20E8-48A0-9127-D43A972515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7480" y="1462376"/>
            <a:ext cx="10857040" cy="7985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Insert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286557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-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AFD701A-4A9B-4842-93B2-1B6D55CC208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06" y="533400"/>
            <a:ext cx="22846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7BFD1266-A54A-4CEB-AF10-67B9C7D3C8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9788" y="448059"/>
            <a:ext cx="10812705" cy="38709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Insert Thesis Statement Here</a:t>
            </a:r>
          </a:p>
        </p:txBody>
      </p:sp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AF3CAC93-5624-478F-925B-B223A482AB5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4238" y="1387126"/>
            <a:ext cx="10768256" cy="2947988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76B3E1"/>
              </a:buClr>
              <a:buFont typeface="Symbol" panose="05050102010706020507" pitchFamily="18" charset="2"/>
              <a:buChar char="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76B3E1"/>
              </a:buClr>
              <a:buSzPct val="65000"/>
              <a:buFont typeface="Wingdings 2" panose="05020102010507070707" pitchFamily="18" charset="2"/>
              <a:buChar char="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94944" indent="-23774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76B3E1"/>
              </a:buClr>
              <a:buFont typeface="Courier New" panose="02070309020205020404" pitchFamily="49" charset="0"/>
              <a:buChar char="­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body text</a:t>
            </a:r>
          </a:p>
          <a:p>
            <a:pPr lvl="1"/>
            <a:r>
              <a:rPr lang="en-US" dirty="0"/>
              <a:t>Second text is in 18 pt. Arial</a:t>
            </a:r>
          </a:p>
          <a:p>
            <a:pPr lvl="2"/>
            <a:r>
              <a:rPr lang="en-US" dirty="0"/>
              <a:t>Tertiary text is in 16 pt. Arial</a:t>
            </a:r>
          </a:p>
        </p:txBody>
      </p:sp>
    </p:spTree>
    <p:extLst>
      <p:ext uri="{BB962C8B-B14F-4D97-AF65-F5344CB8AC3E}">
        <p14:creationId xmlns:p14="http://schemas.microsoft.com/office/powerpoint/2010/main" val="3144765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lid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6">
            <a:extLst>
              <a:ext uri="{FF2B5EF4-FFF2-40B4-BE49-F238E27FC236}">
                <a16:creationId xmlns:a16="http://schemas.microsoft.com/office/drawing/2014/main" id="{17A9CB55-8FD9-4A81-B50E-FED26B86F5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9504" y="1387126"/>
            <a:ext cx="11112990" cy="2947988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76B3E1"/>
              </a:buClr>
              <a:buFont typeface="Symbol" panose="05050102010706020507" pitchFamily="18" charset="2"/>
              <a:buChar char="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76B3E1"/>
              </a:buClr>
              <a:buSzPct val="65000"/>
              <a:buFont typeface="Wingdings 2" panose="05020102010507070707" pitchFamily="18" charset="2"/>
              <a:buChar char="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94944" indent="-23774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76B3E1"/>
              </a:buClr>
              <a:buFont typeface="Courier New" panose="02070309020205020404" pitchFamily="49" charset="0"/>
              <a:buChar char="­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body text</a:t>
            </a:r>
          </a:p>
          <a:p>
            <a:pPr lvl="1"/>
            <a:r>
              <a:rPr lang="en-US" dirty="0"/>
              <a:t>Second text is in 18 pt. Arial</a:t>
            </a:r>
          </a:p>
          <a:p>
            <a:pPr lvl="2"/>
            <a:r>
              <a:rPr lang="en-US" dirty="0"/>
              <a:t>Tertiary text is in 16 pt. Arial</a:t>
            </a:r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7A6AFADE-1271-416D-9E48-AE28368920F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9505" y="448059"/>
            <a:ext cx="11112990" cy="38709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Insert Thesis Statement Here</a:t>
            </a:r>
          </a:p>
        </p:txBody>
      </p:sp>
    </p:spTree>
    <p:extLst>
      <p:ext uri="{BB962C8B-B14F-4D97-AF65-F5344CB8AC3E}">
        <p14:creationId xmlns:p14="http://schemas.microsoft.com/office/powerpoint/2010/main" val="232171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 Log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EFB0ABE5-BFC2-4794-BB72-1A5902E4A44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5533654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898A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Excellence in Engineering</a:t>
            </a:r>
          </a:p>
          <a:p>
            <a:pPr algn="ctr"/>
            <a:r>
              <a:rPr lang="en-US" sz="2800" dirty="0">
                <a:solidFill>
                  <a:srgbClr val="898A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Since 1946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D0987D-42C2-4F8A-A60F-9C31A3191A8F}"/>
              </a:ext>
            </a:extLst>
          </p:cNvPr>
          <p:cNvSpPr txBox="1"/>
          <p:nvPr userDrawn="1"/>
        </p:nvSpPr>
        <p:spPr>
          <a:xfrm>
            <a:off x="8103525" y="5533654"/>
            <a:ext cx="4876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dirty="0">
                <a:solidFill>
                  <a:srgbClr val="898A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16AB388-87EC-4B41-9F52-3CCC3622B0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7462" y="1124702"/>
            <a:ext cx="4337075" cy="401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7286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C8827C1-FEAC-4EBE-9A0C-78DF28245F5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88" y="6136238"/>
            <a:ext cx="651774" cy="603914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405E41E-EE8D-4F13-8058-2EEC87FD9F86}"/>
              </a:ext>
            </a:extLst>
          </p:cNvPr>
          <p:cNvCxnSpPr/>
          <p:nvPr userDrawn="1"/>
        </p:nvCxnSpPr>
        <p:spPr bwMode="auto">
          <a:xfrm>
            <a:off x="493296" y="6766560"/>
            <a:ext cx="11203405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76B3E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6542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49" r:id="rId3"/>
    <p:sldLayoutId id="2147483662" r:id="rId4"/>
    <p:sldLayoutId id="214748366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8/10/relationships/comments" Target="../comments/modernComment_104_1B814CCF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9100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DB40EB-11D5-4ECA-B4E3-23CC4DA944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9524" y="1068607"/>
            <a:ext cx="11112990" cy="3607667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/>
              <a:t>Currently replacing ~0.3% of the system each year. </a:t>
            </a:r>
          </a:p>
          <a:p>
            <a:pPr lvl="1">
              <a:spcAft>
                <a:spcPts val="1200"/>
              </a:spcAft>
            </a:pPr>
            <a:r>
              <a:rPr lang="en-US" sz="2200" dirty="0"/>
              <a:t>Would take 333 years to replace all pipes (some pipes would be &gt;300 years old before replacement)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Risk-based approach recommended by AWWA used to estimate replacement needs. 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Increasing replacement to 4% per year for seven years to address critical areas. Annual cost of $10 to $12 million. </a:t>
            </a:r>
          </a:p>
          <a:p>
            <a:pPr marL="0" indent="0">
              <a:spcAft>
                <a:spcPts val="1200"/>
              </a:spcAft>
              <a:buNone/>
            </a:pPr>
            <a:endParaRPr lang="en-US" sz="2400" dirty="0"/>
          </a:p>
          <a:p>
            <a:pPr>
              <a:spcAft>
                <a:spcPts val="1200"/>
              </a:spcAft>
            </a:pPr>
            <a:endParaRPr lang="en-US" sz="2400" dirty="0"/>
          </a:p>
          <a:p>
            <a:pPr lvl="1">
              <a:spcAft>
                <a:spcPts val="1200"/>
              </a:spcAft>
            </a:pPr>
            <a:endParaRPr lang="en-US" sz="2200" dirty="0"/>
          </a:p>
          <a:p>
            <a:pPr lvl="2">
              <a:spcAft>
                <a:spcPts val="1200"/>
              </a:spcAft>
            </a:pPr>
            <a:endParaRPr lang="en-US" dirty="0"/>
          </a:p>
          <a:p>
            <a:pPr>
              <a:spcAft>
                <a:spcPts val="1200"/>
              </a:spcAft>
            </a:pP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F1B72-C33E-4431-973C-A92ABECB9F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Annual Water Main Replacements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4456C1-3E48-8314-402E-967215AB5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61" y="6061998"/>
            <a:ext cx="1691639" cy="63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459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CD79A8-CB0C-4F45-9EB3-D86736E59A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Critical Needs Over Next 10 Years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FD6CA9-52F2-4119-4DAE-105CE4A687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61" y="6061998"/>
            <a:ext cx="1691639" cy="639908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36EA50E-B004-01EE-7EAF-0BF13F87E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306065"/>
              </p:ext>
            </p:extLst>
          </p:nvPr>
        </p:nvGraphicFramePr>
        <p:xfrm>
          <a:off x="1548163" y="1572085"/>
          <a:ext cx="9395953" cy="2892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6153">
                  <a:extLst>
                    <a:ext uri="{9D8B030D-6E8A-4147-A177-3AD203B41FA5}">
                      <a16:colId xmlns:a16="http://schemas.microsoft.com/office/drawing/2014/main" val="3831366584"/>
                    </a:ext>
                  </a:extLst>
                </a:gridCol>
                <a:gridCol w="2855495">
                  <a:extLst>
                    <a:ext uri="{9D8B030D-6E8A-4147-A177-3AD203B41FA5}">
                      <a16:colId xmlns:a16="http://schemas.microsoft.com/office/drawing/2014/main" val="1217122654"/>
                    </a:ext>
                  </a:extLst>
                </a:gridCol>
                <a:gridCol w="2634305">
                  <a:extLst>
                    <a:ext uri="{9D8B030D-6E8A-4147-A177-3AD203B41FA5}">
                      <a16:colId xmlns:a16="http://schemas.microsoft.com/office/drawing/2014/main" val="3236477385"/>
                    </a:ext>
                  </a:extLst>
                </a:gridCol>
              </a:tblGrid>
              <a:tr h="387731">
                <a:tc>
                  <a:txBody>
                    <a:bodyPr/>
                    <a:lstStyle/>
                    <a:p>
                      <a:r>
                        <a:rPr lang="en-US" dirty="0"/>
                        <a:t>Major Needs over Next 10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Projected 10-yr Cost in Water Master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Projected Alternative </a:t>
                      </a:r>
                    </a:p>
                    <a:p>
                      <a:pPr algn="r"/>
                      <a:r>
                        <a:rPr lang="en-US" dirty="0"/>
                        <a:t>10-yr 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015478"/>
                  </a:ext>
                </a:extLst>
              </a:tr>
              <a:tr h="3753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LSL Replacement Mandate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$22,932,000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$22,932,000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251598"/>
                  </a:ext>
                </a:extLst>
              </a:tr>
              <a:tr h="375387">
                <a:tc>
                  <a:txBody>
                    <a:bodyPr/>
                    <a:lstStyle/>
                    <a:p>
                      <a:r>
                        <a:rPr lang="en-US" sz="1600" dirty="0"/>
                        <a:t>Clearwell 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$15,000,000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$15,000,000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458832"/>
                  </a:ext>
                </a:extLst>
              </a:tr>
              <a:tr h="375387">
                <a:tc>
                  <a:txBody>
                    <a:bodyPr/>
                    <a:lstStyle/>
                    <a:p>
                      <a:r>
                        <a:rPr lang="en-US" sz="1600" dirty="0"/>
                        <a:t>WTP Maintenance, Replacements, Repairs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$13,780,000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$13,780,000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631128"/>
                  </a:ext>
                </a:extLst>
              </a:tr>
              <a:tr h="375387">
                <a:tc>
                  <a:txBody>
                    <a:bodyPr/>
                    <a:lstStyle/>
                    <a:p>
                      <a:r>
                        <a:rPr lang="en-US" sz="1600" dirty="0"/>
                        <a:t>Administration and Garage Facility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$13,000,000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481814"/>
                  </a:ext>
                </a:extLst>
              </a:tr>
              <a:tr h="375387">
                <a:tc>
                  <a:txBody>
                    <a:bodyPr/>
                    <a:lstStyle/>
                    <a:p>
                      <a:r>
                        <a:rPr lang="en-US" sz="1600" dirty="0"/>
                        <a:t>Water Main Replacement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$95,000,000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$54,000,000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724209"/>
                  </a:ext>
                </a:extLst>
              </a:tr>
              <a:tr h="375387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$159,712,000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$105,712,000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515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463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3840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2B491-E046-4DD2-845A-865052BC086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08000" y="933450"/>
            <a:ext cx="11176000" cy="2514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76E2E-999C-45F1-A267-ADB7774316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l"/>
            <a:r>
              <a:rPr lang="en-US" sz="1900" b="1" dirty="0">
                <a:solidFill>
                  <a:srgbClr val="6A6C6B"/>
                </a:solidFill>
                <a:latin typeface="HelveticaNeue MediumCond"/>
              </a:rPr>
              <a:t>City of East Moline</a:t>
            </a:r>
            <a:endParaRPr lang="en-US" sz="1200" b="1" baseline="30000" dirty="0">
              <a:solidFill>
                <a:srgbClr val="6A6C6B"/>
              </a:solidFill>
              <a:latin typeface="HelveticaNeue MediumCond"/>
            </a:endParaRPr>
          </a:p>
          <a:p>
            <a:endParaRPr lang="en-US" dirty="0"/>
          </a:p>
          <a:p>
            <a:pPr algn="l"/>
            <a:r>
              <a:rPr lang="en-US" dirty="0">
                <a:solidFill>
                  <a:srgbClr val="6A6C6B"/>
                </a:solidFill>
                <a:latin typeface="HelveticaNeue MediumCond"/>
              </a:rPr>
              <a:t>November 4, 2024</a:t>
            </a:r>
            <a:endParaRPr lang="en-US" sz="1900" b="1" dirty="0">
              <a:solidFill>
                <a:srgbClr val="6A6C6B"/>
              </a:solidFill>
              <a:latin typeface="HelveticaNeue MediumCond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5696B0-E1D9-4450-9FE8-DCCCDA33A6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>
              <a:lnSpc>
                <a:spcPct val="85000"/>
              </a:lnSpc>
            </a:pPr>
            <a:endParaRPr lang="en-US" sz="1000" b="1" dirty="0">
              <a:solidFill>
                <a:schemeClr val="bg1"/>
              </a:solidFill>
              <a:latin typeface="Helvetica Neue Light"/>
            </a:endParaRPr>
          </a:p>
          <a:p>
            <a:pPr algn="l">
              <a:lnSpc>
                <a:spcPct val="85000"/>
              </a:lnSpc>
            </a:pPr>
            <a:r>
              <a:rPr lang="en-US" sz="2600" b="1" dirty="0">
                <a:solidFill>
                  <a:schemeClr val="bg1"/>
                </a:solidFill>
                <a:latin typeface="Helvetica Neue Light"/>
              </a:rPr>
              <a:t>Water System Master Plan - </a:t>
            </a:r>
            <a:r>
              <a:rPr lang="en-US" b="1" dirty="0">
                <a:latin typeface="Helvetica Neue Light"/>
              </a:rPr>
              <a:t>Summary Presentation</a:t>
            </a:r>
            <a:endParaRPr lang="en-US" sz="2600" b="1" dirty="0">
              <a:solidFill>
                <a:schemeClr val="bg1"/>
              </a:solidFill>
              <a:latin typeface="Helvetica Neue Ligh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FC305F-9A28-9DB5-CE96-D3D29E4220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61" y="6061998"/>
            <a:ext cx="1691639" cy="63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318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CD79A8-CB0C-4F45-9EB3-D86736E59A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Outline</a:t>
            </a:r>
          </a:p>
          <a:p>
            <a:endParaRPr lang="en-US" dirty="0"/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9031D3E5-D32E-DF92-590E-5245525F10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79009" y="1251440"/>
            <a:ext cx="9778287" cy="4505547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/>
              <a:t>Condition of Existing Facilities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Major Findings 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Prioritized Capital Improvement Plan</a:t>
            </a:r>
          </a:p>
          <a:p>
            <a:pPr lvl="1">
              <a:spcAft>
                <a:spcPts val="1200"/>
              </a:spcAft>
            </a:pPr>
            <a:r>
              <a:rPr lang="en-US" sz="2200" dirty="0"/>
              <a:t>CIP projects driven by condition, age, and regulatory requirements.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FD6CA9-52F2-4119-4DAE-105CE4A687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2361" y="6061998"/>
            <a:ext cx="1691639" cy="63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45863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DB40EB-11D5-4ECA-B4E3-23CC4DA944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9524" y="1068607"/>
            <a:ext cx="11112990" cy="4981673"/>
          </a:xfrm>
        </p:spPr>
        <p:txBody>
          <a:bodyPr/>
          <a:lstStyle/>
          <a:p>
            <a:pPr lvl="1">
              <a:spcAft>
                <a:spcPts val="1200"/>
              </a:spcAft>
            </a:pPr>
            <a:r>
              <a:rPr lang="en-US" sz="2200" dirty="0"/>
              <a:t>Raw Water Pumping Station</a:t>
            </a:r>
          </a:p>
          <a:p>
            <a:pPr lvl="1">
              <a:spcAft>
                <a:spcPts val="1200"/>
              </a:spcAft>
            </a:pPr>
            <a:r>
              <a:rPr lang="en-US" sz="2200" dirty="0"/>
              <a:t>Water Treatment Plant</a:t>
            </a:r>
          </a:p>
          <a:p>
            <a:pPr lvl="1">
              <a:spcAft>
                <a:spcPts val="1200"/>
              </a:spcAft>
            </a:pPr>
            <a:r>
              <a:rPr lang="en-US" sz="2200" dirty="0"/>
              <a:t>21</a:t>
            </a:r>
            <a:r>
              <a:rPr lang="en-US" sz="2200" baseline="30000" dirty="0"/>
              <a:t>st</a:t>
            </a:r>
            <a:r>
              <a:rPr lang="en-US" sz="2200" dirty="0"/>
              <a:t> Avenue Pumping Station</a:t>
            </a:r>
          </a:p>
          <a:p>
            <a:pPr lvl="1">
              <a:spcAft>
                <a:spcPts val="1200"/>
              </a:spcAft>
            </a:pPr>
            <a:r>
              <a:rPr lang="en-US" sz="2200" dirty="0"/>
              <a:t>Elevated Storage Tanks</a:t>
            </a:r>
          </a:p>
          <a:p>
            <a:pPr lvl="1">
              <a:spcAft>
                <a:spcPts val="1200"/>
              </a:spcAft>
            </a:pPr>
            <a:r>
              <a:rPr lang="en-US" sz="2200" dirty="0"/>
              <a:t>Distribution System</a:t>
            </a:r>
          </a:p>
          <a:p>
            <a:pPr>
              <a:spcAft>
                <a:spcPts val="1200"/>
              </a:spcAft>
            </a:pP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F1B72-C33E-4431-973C-A92ABECB9F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Existing Water System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4456C1-3E48-8314-402E-967215AB5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61" y="6061998"/>
            <a:ext cx="1691639" cy="63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580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DB40EB-11D5-4ECA-B4E3-23CC4DA944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9505" y="1092184"/>
            <a:ext cx="11112990" cy="4265879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/>
              <a:t>Condition evaluated based on visual assessment, age, and maintenance history. </a:t>
            </a:r>
            <a:endParaRPr lang="en-US" sz="2200" dirty="0"/>
          </a:p>
          <a:p>
            <a:pPr lvl="1">
              <a:spcAft>
                <a:spcPts val="1200"/>
              </a:spcAft>
            </a:pPr>
            <a:r>
              <a:rPr lang="en-US" sz="2000" dirty="0" err="1"/>
              <a:t>RWPS</a:t>
            </a:r>
            <a:r>
              <a:rPr lang="en-US" sz="2000" dirty="0"/>
              <a:t> is in fair condition with some equipment in poor condition. </a:t>
            </a:r>
          </a:p>
          <a:p>
            <a:pPr lvl="2">
              <a:spcAft>
                <a:spcPts val="1200"/>
              </a:spcAft>
            </a:pPr>
            <a:r>
              <a:rPr lang="en-US" sz="1800" dirty="0"/>
              <a:t>Needs new electrical gear and replacement of the PAC system.</a:t>
            </a:r>
          </a:p>
          <a:p>
            <a:pPr lvl="1">
              <a:spcAft>
                <a:spcPts val="1200"/>
              </a:spcAft>
            </a:pPr>
            <a:r>
              <a:rPr lang="en-US" sz="2000" dirty="0"/>
              <a:t>WTP is in fair to good condition and is expected to last another 15 to 20 years with ongoing maintenance.</a:t>
            </a:r>
          </a:p>
          <a:p>
            <a:pPr lvl="1">
              <a:spcAft>
                <a:spcPts val="1200"/>
              </a:spcAft>
            </a:pPr>
            <a:r>
              <a:rPr lang="en-US" sz="2000" dirty="0"/>
              <a:t>Chemical system modifications would bring areas into compliance with current codes. </a:t>
            </a:r>
          </a:p>
          <a:p>
            <a:pPr lvl="1">
              <a:spcAft>
                <a:spcPts val="1200"/>
              </a:spcAft>
            </a:pPr>
            <a:endParaRPr lang="en-US" sz="22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F1B72-C33E-4431-973C-A92ABECB9F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Condition Assessments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4456C1-3E48-8314-402E-967215AB5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61" y="6061998"/>
            <a:ext cx="1691639" cy="63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632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F1B72-C33E-4431-973C-A92ABECB9F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Condition Assessments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4456C1-3E48-8314-402E-967215AB5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61" y="6061998"/>
            <a:ext cx="1691639" cy="639908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C2BB5B5-E357-ECD1-87EC-F0DCE18C68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9505" y="1202642"/>
            <a:ext cx="11112990" cy="2947988"/>
          </a:xfrm>
        </p:spPr>
        <p:txBody>
          <a:bodyPr/>
          <a:lstStyle/>
          <a:p>
            <a:r>
              <a:rPr lang="en-US" dirty="0" err="1"/>
              <a:t>RWPS</a:t>
            </a:r>
            <a:r>
              <a:rPr lang="en-US" dirty="0"/>
              <a:t> and WTP require improvements to prolong equipment life.</a:t>
            </a:r>
          </a:p>
        </p:txBody>
      </p:sp>
    </p:spTree>
    <p:extLst>
      <p:ext uri="{BB962C8B-B14F-4D97-AF65-F5344CB8AC3E}">
        <p14:creationId xmlns:p14="http://schemas.microsoft.com/office/powerpoint/2010/main" val="3621352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DB40EB-11D5-4ECA-B4E3-23CC4DA944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9505" y="1221910"/>
            <a:ext cx="3595943" cy="4771835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/>
              <a:t>Population projections show flat growth 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Average Day Demand ~4.4 </a:t>
            </a:r>
            <a:r>
              <a:rPr lang="en-US" sz="2400" dirty="0" err="1"/>
              <a:t>MGD</a:t>
            </a:r>
            <a:endParaRPr lang="en-US" sz="2400" dirty="0"/>
          </a:p>
          <a:p>
            <a:pPr>
              <a:spcAft>
                <a:spcPts val="1200"/>
              </a:spcAft>
            </a:pPr>
            <a:r>
              <a:rPr lang="en-US" sz="2400" dirty="0"/>
              <a:t>Maximum Day Demand ~6.5 </a:t>
            </a:r>
            <a:r>
              <a:rPr lang="en-US" sz="2400" dirty="0" err="1"/>
              <a:t>MGD</a:t>
            </a:r>
            <a:endParaRPr lang="en-US" sz="2400" dirty="0"/>
          </a:p>
          <a:p>
            <a:pPr>
              <a:spcAft>
                <a:spcPts val="1200"/>
              </a:spcAft>
            </a:pPr>
            <a:r>
              <a:rPr lang="en-US" sz="2400" dirty="0"/>
              <a:t>Treatment and pumping capacities sufficient for existing and future demands</a:t>
            </a:r>
          </a:p>
          <a:p>
            <a:pPr lvl="1">
              <a:spcAft>
                <a:spcPts val="1200"/>
              </a:spcAft>
            </a:pPr>
            <a:endParaRPr lang="en-US" sz="2200" dirty="0"/>
          </a:p>
          <a:p>
            <a:pPr lvl="2">
              <a:spcAft>
                <a:spcPts val="1200"/>
              </a:spcAft>
            </a:pPr>
            <a:endParaRPr lang="en-US" dirty="0"/>
          </a:p>
          <a:p>
            <a:pPr>
              <a:spcAft>
                <a:spcPts val="1200"/>
              </a:spcAft>
            </a:pP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F1B72-C33E-4431-973C-A92ABECB9F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Historical and Projected Water Demands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4456C1-3E48-8314-402E-967215AB5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61" y="6061998"/>
            <a:ext cx="1691639" cy="63990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B0E967D-11D7-2960-0A28-236BB8B7ED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4400" y="1056889"/>
            <a:ext cx="7248095" cy="486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061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DB40EB-11D5-4ECA-B4E3-23CC4DA944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9524" y="1068607"/>
            <a:ext cx="10952971" cy="1251011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/>
              <a:t>Overall risk scores for vertical assets and distribution system confirmed condition assessments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Based on the probability of failure and consequences of failure for assets</a:t>
            </a:r>
          </a:p>
          <a:p>
            <a:pPr marL="0" indent="0">
              <a:spcAft>
                <a:spcPts val="1200"/>
              </a:spcAft>
              <a:buNone/>
            </a:pP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F1B72-C33E-4431-973C-A92ABECB9F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Asset Management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4456C1-3E48-8314-402E-967215AB5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61" y="6061998"/>
            <a:ext cx="1691639" cy="6399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CD3FEE-F1C9-6B32-432A-C61181C4E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5497" y="2506277"/>
            <a:ext cx="5361005" cy="387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72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DB40EB-11D5-4ECA-B4E3-23CC4DA944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9524" y="1068608"/>
            <a:ext cx="11112990" cy="436164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dirty="0"/>
              <a:t>Compared East Moline water department Full Time Equivalent staffing to industry standards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17.5 FTE employees</a:t>
            </a:r>
          </a:p>
          <a:p>
            <a:pPr>
              <a:spcAft>
                <a:spcPts val="1200"/>
              </a:spcAft>
            </a:pPr>
            <a:r>
              <a:rPr lang="en-US" sz="2200" dirty="0"/>
              <a:t>Compared to AWWA standards data suggests additional staff may be warranted</a:t>
            </a:r>
          </a:p>
          <a:p>
            <a:pPr lvl="2">
              <a:spcAft>
                <a:spcPts val="1200"/>
              </a:spcAft>
            </a:pPr>
            <a:r>
              <a:rPr lang="en-US" sz="2000" dirty="0"/>
              <a:t>USEPA’s Lead and Copper Rule Revisions and Improvements</a:t>
            </a:r>
          </a:p>
          <a:p>
            <a:pPr lvl="2">
              <a:spcAft>
                <a:spcPts val="1200"/>
              </a:spcAft>
            </a:pPr>
            <a:r>
              <a:rPr lang="en-US" sz="2000" dirty="0"/>
              <a:t>PFAS regulations</a:t>
            </a:r>
          </a:p>
          <a:p>
            <a:pPr lvl="1">
              <a:spcAft>
                <a:spcPts val="1200"/>
              </a:spcAft>
            </a:pPr>
            <a:r>
              <a:rPr lang="en-US" sz="2200" dirty="0"/>
              <a:t>Add up to six FTE employees to stay in range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F1B72-C33E-4431-973C-A92ABECB9F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Operations Review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4456C1-3E48-8314-402E-967215AB5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2361" y="6061998"/>
            <a:ext cx="1691639" cy="63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885130"/>
      </p:ext>
    </p:extLst>
  </p:cSld>
  <p:clrMapOvr>
    <a:masterClrMapping/>
  </p:clrMapOvr>
</p:sld>
</file>

<file path=ppt/theme/theme1.xml><?xml version="1.0" encoding="utf-8"?>
<a:theme xmlns:a="http://schemas.openxmlformats.org/drawingml/2006/main" name="Wide View_Water Supply_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11850</TotalTime>
  <Words>386</Words>
  <Application>Microsoft Office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Courier New</vt:lpstr>
      <vt:lpstr>Helvetica Neue Light</vt:lpstr>
      <vt:lpstr>HelveticaNeue MediumCond</vt:lpstr>
      <vt:lpstr>Symbol</vt:lpstr>
      <vt:lpstr>Wingdings 2</vt:lpstr>
      <vt:lpstr>Wide View_Water Supply_2022</vt:lpstr>
      <vt:lpstr>PowerPoint Presentation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Liedtke, Sarah</dc:creator>
  <cp:lastModifiedBy>Brianna Huber</cp:lastModifiedBy>
  <cp:revision>220</cp:revision>
  <cp:lastPrinted>2024-08-05T18:35:25Z</cp:lastPrinted>
  <dcterms:created xsi:type="dcterms:W3CDTF">2022-07-13T19:12:09Z</dcterms:created>
  <dcterms:modified xsi:type="dcterms:W3CDTF">2025-01-07T20:30:13Z</dcterms:modified>
</cp:coreProperties>
</file>